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6" r:id="rId9"/>
    <p:sldId id="264" r:id="rId10"/>
    <p:sldId id="266" r:id="rId11"/>
    <p:sldId id="267" r:id="rId12"/>
    <p:sldId id="268" r:id="rId13"/>
    <p:sldId id="269" r:id="rId14"/>
    <p:sldId id="270" r:id="rId15"/>
    <p:sldId id="283" r:id="rId16"/>
    <p:sldId id="284" r:id="rId17"/>
    <p:sldId id="281" r:id="rId18"/>
    <p:sldId id="285" r:id="rId19"/>
    <p:sldId id="277" r:id="rId20"/>
    <p:sldId id="282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16D9F-3ACB-43CE-873E-911AA251D21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A1D3F-120E-453F-B4B1-8A35A46B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9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7" indent="-285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9" indent="-228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45" indent="-228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00" indent="-228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56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11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67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23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880915-3302-43E5-85A4-99EC257B670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99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7" indent="-285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9" indent="-228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45" indent="-228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00" indent="-228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56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11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67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23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A8CF56-6F08-4EC4-93D2-F878C9FDEA9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39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A1D3F-120E-453F-B4B1-8A35A46BB9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0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Feel free to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A1D3F-120E-453F-B4B1-8A35A46BB9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E720-24F8-4B57-BAEB-65898D475FA5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5003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389C-3DDA-44B7-9EE0-38AB7845595C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4057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8FBC-1260-4257-867D-D0FA5E04202A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8734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/>
                <a:latin typeface="Times New Roman" panose="02020603050405020304" pitchFamily="18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hangingPunct="0">
              <a:spcAft>
                <a:spcPct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1A2B-D7A9-40E4-8A91-9926D8ED4BA8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7939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90EC-6AD6-4051-9B20-13EA424B81E4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31270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51ED-CAC9-4F6E-882E-4189725CE685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6794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C5EA-8861-4306-8F8C-8B8BDAE28A45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AABF-FFFC-46D6-B181-055F7BFE3F42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77251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8B5A-1C18-488A-868C-848ED371D86D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1079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E13D-6B90-468E-B947-3D02C8728CFB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8020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F941-8C07-4623-B5C5-0141CAB7BB8D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4427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77AE4-9A80-4F4C-A5A7-E875423CAE72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3697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9909-CE2B-40A1-8C84-C9F006730155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8526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1B80-9F0F-46BF-AE79-804D995C4F9A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4600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E1EB-0D15-4388-880A-61E58050D813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0570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F9E1-3956-4CE9-A811-E881E32123F3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2027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203D-2A16-4BD1-8862-55A772656701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‹#›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1571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BCBA192-BD7C-4065-B082-F8E0E2419D58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86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y.longwood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495800"/>
            <a:ext cx="7772400" cy="608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Orientation Fall 2022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9378" y="2057400"/>
            <a:ext cx="7086600" cy="18288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/>
              <a:t>   </a:t>
            </a:r>
            <a:r>
              <a:rPr lang="en-US" altLang="en-US" sz="5000" b="1" u="sng" dirty="0"/>
              <a:t>Longwood University</a:t>
            </a:r>
            <a:r>
              <a:rPr lang="en-US" altLang="en-US" sz="5000" b="1" dirty="0"/>
              <a:t>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5400" b="1" dirty="0"/>
              <a:t>Where Technology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5400" b="1" dirty="0"/>
              <a:t>Meets Tradition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615149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886700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+mn-lt"/>
              </a:rPr>
              <a:t>Internet Access - </a:t>
            </a:r>
            <a:r>
              <a:rPr lang="en-US" sz="3600" b="1" dirty="0" err="1">
                <a:latin typeface="+mn-lt"/>
              </a:rPr>
              <a:t>Shentel</a:t>
            </a:r>
            <a:r>
              <a:rPr lang="en-US" sz="3600" b="1" dirty="0">
                <a:latin typeface="+mn-lt"/>
              </a:rPr>
              <a:t> Services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Residence Halls and Longwood Managed Apartments </a:t>
            </a:r>
            <a:r>
              <a:rPr lang="en-US" sz="3000" b="1" dirty="0">
                <a:latin typeface="+mn-lt"/>
              </a:rPr>
              <a:t>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924800" cy="5334000"/>
          </a:xfrm>
        </p:spPr>
        <p:txBody>
          <a:bodyPr/>
          <a:lstStyle/>
          <a:p>
            <a:pPr marL="457200" lvl="1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Wireless network </a:t>
            </a:r>
          </a:p>
          <a:p>
            <a:pPr marL="457200" lvl="1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has a hard-wired network connection available in their room/Longwood managed apartment</a:t>
            </a:r>
          </a:p>
          <a:p>
            <a:pPr marL="457200" lvl="1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network cable will be needed to connect to the Internet in residence hall rooms. Cables can be purchased at our bookstore or a computer store of choice   RJ45 to RJ45</a:t>
            </a:r>
          </a:p>
          <a:p>
            <a:pPr marL="457200" lvl="1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 Registration</a:t>
            </a:r>
          </a:p>
          <a:p>
            <a:pPr marL="457200" lvl="1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lvl="1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1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4819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00" b="1" dirty="0">
                <a:latin typeface="+mn-lt"/>
              </a:rPr>
              <a:t>Internet Access – </a:t>
            </a:r>
            <a:r>
              <a:rPr lang="en-US" sz="3300" b="1" dirty="0" err="1">
                <a:latin typeface="+mn-lt"/>
              </a:rPr>
              <a:t>LancerNet</a:t>
            </a:r>
            <a:r>
              <a:rPr lang="en-US" sz="3300" b="1" dirty="0">
                <a:latin typeface="+mn-lt"/>
              </a:rPr>
              <a:t> Wireless</a:t>
            </a:r>
            <a:br>
              <a:rPr lang="en-US" sz="3300" b="1" dirty="0">
                <a:latin typeface="+mn-lt"/>
              </a:rPr>
            </a:br>
            <a:r>
              <a:rPr lang="en-US" sz="3300" b="1" dirty="0">
                <a:latin typeface="+mn-lt"/>
              </a:rPr>
              <a:t>Academic Buildings - Commons Areas</a:t>
            </a:r>
            <a:endParaRPr lang="en-US" sz="3000" b="1" dirty="0"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924800" cy="5334000"/>
          </a:xfrm>
        </p:spPr>
        <p:txBody>
          <a:bodyPr/>
          <a:lstStyle/>
          <a:p>
            <a:pPr marL="457200" lvl="1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LancerNet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wireless is available for students in academic buildings, commons areas, and green spaces</a:t>
            </a:r>
          </a:p>
          <a:p>
            <a:pPr marL="457200" lvl="1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registration required to access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LancerNet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wireless </a:t>
            </a:r>
          </a:p>
          <a:p>
            <a:pPr marL="457200" lvl="1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Authentication with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LancerNet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ID and password is required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1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1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3490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409575"/>
            <a:ext cx="815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>
                <a:solidFill>
                  <a:prstClr val="white"/>
                </a:solidFill>
                <a:latin typeface="Corbel" panose="020B0503020204020204"/>
              </a:rPr>
              <a:t>The Longwood Student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>
                <a:solidFill>
                  <a:prstClr val="white"/>
                </a:solidFill>
                <a:latin typeface="Corbel" panose="020B0503020204020204"/>
              </a:rPr>
              <a:t>Laptop Initiative</a:t>
            </a:r>
          </a:p>
        </p:txBody>
      </p:sp>
      <p:pic>
        <p:nvPicPr>
          <p:cNvPr id="17411" name="Picture 5" descr="http://portableplant.net/images/technolog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7150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6057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/>
              <a:t>Windows vs. Apple?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18435" name="AutoShape 2" descr="data:image/jpeg;base64,/9j/4AAQSkZJRgABAQAAAQABAAD/2wCEAAkGBxIQEg8UDxQQDxAQDw8PEA8QDw8PDw8PFBEWFhQRFRQYHCggGBolHBQUITEhJSkrLi4uFx8zODMsNygtLisBCgoKDg0OGBAQGiwkHyQsLCwsLCwsLCwsLCwsLCwsLCwsLCwsLCwsLCwsLCwsLCwsLCwsLCwsLCwsLCwsLCwsLP/AABEIAOAA4QMBEQACEQEDEQH/xAAcAAABBQEBAQAAAAAAAAAAAAAAAQMEBQYCBwj/xABIEAABAwICBgYEDAMFCQAAAAABAAIDBBEFIQYSEzFBUQdhcYGRoSIycrEUI0JSYoKSorLB0eEzc8IVFiRDYyVUg5Sj0tPw8f/EABsBAQADAQEBAQAAAAAAAAAAAAABAgMEBQYH/8QANBEAAgECBAMFBwQCAwAAAAAAAAECAxEEEiExBUFRE4GRofAiMmFxscHRFELh8QZSFTND/9oADAMBAAIRAxEAPwD3FACAEAIAQAgBACAEAIBNZAcmRAcmVAJtUAbVAKJUB0JEAocgOkAIAQAgBACAEAIAQAgBACAEAIAQAgBACAQlAcOkQFNjelFJRj/FTxQm1wxzryuHVGLuPcFZRb2IbS3MNivTPSMuKeKeoNsnHVgjPe67vurRUXzKOrFGYq+mWtebQQU0fU7a1DvIt9yuqC5sp23REKTpDxqT1Ls/l0QP4g5T2UA5z5Ia/vrj3z5v+Sp//GnZ0yuaoOs6SMYj9drXfzKNw/Dqp2UCyqT5on0XTNUNsJ6aGTnspJIT4O11V0FyY7bqjU4X0vUMlhMJqY5C72bRn2o7nxAVHRki6qRZtcLx2CpbrU8sczeJje19uo23d6zaa3NNyyZUXUAfbIgOwUAqAEAIAQAgBACAEAIAQAgBACAEBw56AyGl3SDR4ddsjjLP/u0NnSD2zuYO3PkCrxpuRWU1Hc8ixzpIxKvcWU5NNG7dFTaxlI+lN63eNULdUox3MXUk9irotEpHnWqHhhcdZwHxkjid5Lt1/FWc+hCpt7l7SaOUsfyNoech1/Ld5KrkzRQii1iY1oswNaOTQGjyVSx1rIA1kAayAanp45BaRjHj6TWu96kblTWaL0z/AFQ6I82Oy+ybjwUqTKOEWUc+jlTTu2lM8uc3c+JzoZh4H3FWzJ7lMklsX2AdKVXTHUrG/CWDIkgRVLfyd2EA9apKinsWjVa0kesaN6XU1c29PIHEAF8bvRlj9phzt1jLrWEouO5smnsaOKouqkklj7oBxACAEAIAQAgBACAEAIAQCEoCLX10cLHyTPbHGxpc973BrGtHEkpuDw/TnpXlqNaHDi6CA3a6osW1EvD0OMbev1vZ3LphStrIwlV5IyGFaOuk9OoJY0nW1f8AMeTmS4ndfx7Fdy6FVC+rNXSQsibqxNDG9QzPWTvJ7VR6mqSQ9tUAbVAJtUAu1QBtUAbVAG0QBtEAbRARMQoYpxaRoJ4PGT29h/JE7ENJ7mUrcLmpHiWB77MOs2WMlskfbb37ua0TT0Zk4uOqPQNCuk/WLYsQLWOyDaoWbG8/6g3MP0hl2LGdG2sTWFVPc9YpasG2awNSwilugHgUAqAEAIAQAgBACAEAhKArccxiGkhkmqHiOKMXc45kng1o4uJyAG9Sk27IHzpprplUYtKG2dHTh3xFKDfPhJJb1n+TeHEnrhBRRzTm5OyOsHwlsNnPs6Xxazs6+tQ5XLRjYttqqlg2qEibVAG1QBtUAbVAG1QC7VAG1QgXaoA2iANogE2iAz2M4KDd8Asd7oxuPW3r6leMupnKHQttA9O30ZbDUlz6a9muNy+n/VnVw4clSpTvqty0KltGe5YfXteGlpDmuALXAghwO4g8QuY3LeGW6AfBQCoAQAgBACAEAICJiFayFj5JXCOONrnve42axgFySgPmvT7TCTFZ8tZtNG4img455bV44vPkMhxJ7IQUUc05uWhxhVEIRc2MhGZ+aPmhQ3cmKsWG1VSwm1QCbVCRNqoAm2QCbZBcXbIBdspAu1QC7VCBdqgDaqQG1QBtUAbVAU2NYeHXkjHpb3tHyusdfvVovkUlHmXfR1piaV7YJ3f4d7rRvJ/gPJ3H6BPgc911SrTvqi1OpbRnuVDV3suY6C3hkuhA+EAIAQAgBACA4kcgPCOmfTDbymigd8TC4GpcD/Enaco/ZZx+l7K6aMLe0zCrPkjDYTT6vpu3n1eoc1pJlIrmWe1VC4m1QCGZQDqO7r23DeVjVrRp7nbhMFUxLeS1lu2OtYOOf/vV+q454ub93T165Hu0eB0o/wDY2/JeWvmdAcsuyw9y55VZvdnpU8Bh4bQXh+TsMPM+JWec37GHQXY3/exVo15x2ZhUwOHqe9BeFvNWOH0x4fsuqnjuU0ePieBreg+5/Z/nxIr3lps7Ir0IzjJXiz5+rSnSlkmrMTbKxQXbKSBdsgDbIA2yANsgDbIClxSmDTrN9VxzHJ36FXizOSPTOi/Skys+DzOvLC34txOckIy7y3IdlutYVYWd0b053Vmer0NReyxNC0jcgHEAIAQAgEJQGQ6SdJ/7Oo5JGH4+Q7GnG/41wPp25NALu4Dir045nYrKWVXPmyBmu70iTnrOJJJceNzxJXWzlWrLXaqpoG1UATaoScGZQC1pW2jZzcS/u3DyC8jEzzVX8ND7Hg1HJh1Lrr67rEiOJczkesSY4Fk5kXJDKdZuZFxwUyr2hFwNOmcXKbSN4ZsmZaxDpHc7E6rfc5evw2LalPuPm+O1byhT6a+vMj1OEzxxskc27XsElmm7mNO4uHnle3Gy7IYmnOTinr62Pn762K/aroAbVAG2QBtkAbZALtkAj3BwIO45KSGQaKqfTTMkjNnxPDm8iOIPURcd6u0pKxRPKz6D0Zxds8UUjD6MjQ4cxzaesG47lxNWdjrTurmupZbqATWlAKgBACAbkcgPnPpgx/4XXujabxUYMDbbjNe8zu24Df8AhrrpRtE56ru7GRgyHarMrHYc11BYTXQHJegBhLi1o3uIaO0mwVJNRTb5F4Qc5KK3bS8TWCLOw3NAaOwCy+fcr6s/QqUFCCitkTIYVhKRLZOhp1hKZm5kuOmWLqGLqDwplTtCnaAaVFUJVQ89rpPhdfs23IdM2Bo+gz0XW8HFfV0V2GFUvhfvfpHyWPq9piJvu8P5PTayEFxtubZrexo1QRy3L51T1POmrszeKaORSEkDUcflMs0ntFrHwB616NHHzho9UFJoztTo1K31XNcPpNc0+WsvQhj4PdevIt2iIbsIlG/U8X/9q1/V0x2kTn+zX8T9lpPvsoeKjyRDqIdjoQN/mb/t71lLESexR1GO4vII4YmD5bzIe4WHZvHgrYZOU3Jl4XKcSLvLjVQL59ysisjedFOMarpKdxy/jReQe38J8VhWjzNKMuR7Ph09wFgbF1E5AOoAQAgKXSjFRSUtTOc9jC+QD5zwPQb3usO9TFXdiG7K58plxe4l5LnOJc5x3ucTck9pXccb1Y/dQaCoBbIDlyiwJuARa0wPCNrpO/cPM+S48dPLSt10PV4PS7TEp/6q/wBvv5Grp414M5H2TZZ00K5ZzMZyLKCBcspnNKZNjgWDmYuY8IFTOUzkDHZxT080vGONxb1vtZo8bLqwUO2rxh1ZWdbJCUuiuYDosodpVulOYp4i+5z+Mfk0+TvFfVcVqZKOVc/t/Nj5VdT0x8S+ZTsVaI0sS1jIo0V9RCuiEjNoraiJdEWVKyeNbxZBD2dyBzIC0BTY5Nrym25gDB7z7/JejhoWh8zoirIghdJIpQh7D2CVxpqiGXcI5Brewcn/AHSUkrporB2dz6IweovZcR2mnpX3QglhAKgEcgPLunXEdSijiG+oqGBw/wBOMGQ/eEfitaK9q5nVdonhkQXUcw81LFkzsJYm4pU2IuNuCEmg0agtG93GR4aPZZ+58l4nEql5qPRfU+q4DRtSlU6vyX83NHSxrx5s9uTLemiXHORyzkWkES5JyOWUiZHEsJSMHIeESycymYwvSxWakEUI3zSazh9Bmf4ixfS/47SzVJVXyX19M5MdUtRt1fktfrYk9FWG6lI+QjOeUkew3IDsyB7118VqZquXp/Z462NbJGvJaBDljUbFWiFPGtoSM2irqY11QZmyqqWLoiyCveQ3WcdzWnz/AGv4LogruwirsyesXEk73Ek9pN17UYpKyOg7CmxFzlwU2IbGJBmhQ9u0CxDa01O4m52YY483MOoT91cU1aTR2wd4pnolDJkFUks2FAdIDiQoDwnp7q9apo4r/wAOCSUj+bIGg/8ASK6aC0ZhWeyPNom5LcxHWtUgcDVIFIQkbeoJubLD6UtZG0D1GDWO4axzdn3r5XE1VOpKXV+XI/QMHR7GhCnzS8+fmSXYrTw/xJG3HyWnWd4LFYWvV92LK18TRp6Tml36+C1Of770zdwkd9Wyv/w1eW9kebPiOE/3b+UX97Ein6Qafi17e0E+5ZT4DX5NFP1uDl/6NfOL+1zSYTpRSz+q8A9ZFv2XkYnhuJo7xNFR7RZqMlNfB6+BomAEAixB3EZgrym7bnK7p2Z4x0j1ZqK5zGZ7IMhYOBe7M/iaO5foXBKCo4NSfPVnmcQneoodF5vX8HrmCUAgp4IxuZEweS8irN1JuT5nNbQfkYsGiCFMxUaIZBmakWZtFZVMXVBmbKmqauuLKMz2PyaseqN7z5bh/UvRwcLzuXgjPtavWSNDvVU2KiFqAYmaoIPSeiypvA9p+RO4Dsc1p95K5ay9o6aXunreGPyCxNS7iKEDiAam4oD546aH62Jn6NLA3ze7+pddH3TCruY6NuQWxiOtarA7AQCEISNk23bwbjtVWiybTuiwkNXVHMutyvs2D6o4LChgKdP3Id7/AJOrEcVr1NJz06LT6b95NotDS/15NXqY38yfyXV2XVnm/qFyRdU3R7A71pJ+50Q/oVHGKHbTfQkv6Lo3D4qeVp4bRscg8AG+9Udi6qS6FDi3R/XUt3sb8IY3PXpy4yNHMx+t9nWUOzVmawqNNOLs/B+ImjumU9KbPJljzBad/wD98O9eNjuB0MR7UdGevS4q5LLiY5uklpLv5P6jWitIazEIy7PWlfUP429K/kSPBdmLtQwuRdFFevlc8yUnUqOT5u57i4L5tmgxIFRlWQ5gs2VK+cKq3KsrqkLpgZMp6oLrgUZjsek1pSODcvDL8j4r3cFC0LmkdiE1q70gzrVSxByWoBmZqqSbPovksalvIwu8Q8f0hc1dbG9HmeyYS7ILnNjQQFCB5AMzID546Xx/tOT+RB+Ersoe6c9X3jJxjILcyHQFIOrKQcuUMkn4HTBxkc4XDQGj2ib38B5q9Ja3Mqz0saOmAFrZdmS2ZxMt6RZSLRLqkWMjaJdUqykbIsYismaIw3SxhVIKc1BjDKsyMY2RhDNrc+kJBuf6IOe/LfbJXp3uTc8uoK2WnIkhc+M6wbrtuAXDPVvuvxsorUYVVlkTrueiYB0jscAysGo7dtWC7T7TeHcvDxHDakNYarzLqp1NlT1kczdaF7ZG82ODrdtty8yUWtGi909hqdYsqV86qtyrKyukDBd5awc3ODR5rpppvYyaMzXY5A05EynkzIX9o/ovToYStPZW+ZGUy079d73fOcSOzgvoaVPJBRJuAatbC4tlNiDghQSMyhVZJrOjUenU9kHvkXLiOXebUeZ7HhByC5jc0UG5CCQgGZkB4F0yw2xBruD6SI36xJID7h4rsw/umFXcxsYyXQjFjgCsQKUA29VZJfYZHqRM5vJkPYcm+QW1JaHPWepZwlXZzMtaRyzkTEuaR6xkjaJcUsiyaNossonrNo0TPM+mDEtaWnhByjYZnD6Tsm+Qd4q8FoSbXQvAYxhsMU7GvErNpIx7Q4az/SsQeV/JfL1a8pYidWLtrZP4LT7X7z1YxywjBrlr83qZbSLorzLqGQNG/YTFxb2NkzI7HA9q9Cjxa2lZd6/BhPCp6wfczEVOj+IUjrmGoYRez4QZB260d7LtVfC1/wB0X89PqYSoVI7x9dwjdIcQZkZanseZCfNQ8Hh5ckUtL4nX9oYlNuNY+/zWzW8hZUeHwdPWWVfNolUpy2T8GO0+itdMbvaW33uleLnubc+IWU+J4Gjs0/kvvt5nTT4fXlyt83/bJGJaK/Bo3OfJd4brWDbNtcNA3k5kgX8lbBcU/VVLQh7PVvX16uWxOBVCneUrv5aFI1i9tI8xnYarWK3EISxNzkhQWGZQqslGv6OY/wCM7m9jfsgn+pcWJ3SOilsz1vCBkFzmxpINyED6AamQHjXTfSelRSjdaaFx6/Rc0fjXVhnujGtyZ5tEF2IwY6ApKiEIDlsZcQ0b3ENHaTZUZKNDIQHWG5tmDsaLLqirI5p6skQuQxZY0sio0Qi3ppVk0apltTTLJo0TLGGdZtGqZ5DXk4hiZAzbLUiIfymGxt9Vrj3rHFVuxoTmuS0+fLzOihDPOMer/vyPeowGgAbmgAdgXyUbRikerLVtiOcolMJDT7FclSSNI3RHewclxzm1zN02MPY3kPBcc5tvc1TZBqHK8EbwRgNN6q/oj5T7fVjFyD9ZzT9Vfd8AoZaeZ9L+P8I8PitW8svrQyzWr6RI8di6qsUOSEsSmcEKpZMYlCqy6N7oDBaEH58j3eB1f6V5+IftnVSXsnqGEtyCxNDQQhCB5AcSBAef9LOHbahkcBd0D2Tjsbdrz9lzj3LbDytP5lKqvE8QiXoo5GPWUlbiEKGCVhTPjNY7o2uf32sB4lIq8i3IkxuXUczJkT1VmbRNhkVWUaLKnmWbRKZZQTrNo0TOsUxPYwTPG9sbtX2z6LfMhZtGsNWZrolw/XqnynMQRZX+e82B7bA+K8HjdbLTjDq79y/lo9XBRvKUuit4/wAHr2svnO0O/KclyylULKJw5y55zLpDLnLlnM1SIs8iyirm0YlbVS2BJ4AnwXZRp55KK5m/ups8yx+bXmI+Y0N+sfTd5ut3L9LwFNQpL4/0fI4ueaoyE1q70cjFLVYqcOagGiFVosmMSKjNEeqaNUmzZEz5rWg9ts/NeVKWaTZ3JWVjfYYzIKpJdxBCBxAI5AVWK0zZGPY8XY9jmOHNrhYjwKJ2dwfNlfROp5ZYn+tFI6MnnY5O7xY969eDzJNHDJWdhAFczF1VDJRNhbqwuPGV4aPZZmfMq1JakyehxFc7rnszWzMWSmutvsO0gKDNyQ/HUt+c3xCixRtE6CfkbqrRUnQ1Co0SmVultX8Sxg/zH6x9lg/Vw+ysKnQ6qPU13RjQ7Gj1yLOqJHP+o30W+66+G45iM2JcV+2y+7+vkfQYKnakn11+y+hrddeL2h15RC9UdQnKNucsZVC6QxLKqJNmkYkGaRbwibxiVGLTgMN93yupozcfAFevwyi51lbl9XojLGTyUmecFxe5znb3OLj2k3K/RIRUUkuR8dKV3djjWrZIzbAtViBtwUEjEgVSUScCpNrPGODTru7G7vOy58RLLBm9FXkesYNBuXmHabKhZYBCCzYEB0gBARaliA8b6WMF1JGVLB6MlopbcHgeg49ouPqjmu7CTunBnNiI/uMJGu05R0NSxJLlnBbGGt9RliXZjWJu4gD80i7ES1GHFx3k25DIeAyUNsKETgQqjuWukdiBRYi50yMjcSOxSpyRnKMWTYK5zfXzHzhvHaFopp/AylTtsc4qDLIxrc7NZG32nG5+84+C5a0lG8nsvsdNOL0it/uz1ujibDHFE3IRRsj8BmvyvF1pVa0pPn99fufW06ajFJD21C5rstlOHTpZssoDEk6soF1AjSSraMDVRIksq3jE2jEzulFRaMji6zB9Y5/da4d6+o4FQ9rN3+H8s8TjNWyy+tf4Mqxi+uifNNjuqtUUbOSFIG3BQSiLMoJNZofh+q3XIzkIP1Bu/M94Xl4qeaeVcjuoRtG/U9Iwen3LmNzT0rLIQSwgFQAgG5WoDPaR4WypilikHoyNIvxad4cOsGx7laEnGSkiJRUlZnglbRPp5XxSCz43Fp5EcHDqIse9ezCSlFNHnSTi7MVoVrFRwMSwudtjSxFx1sSixXMOCJRYjMd7FVsRmEMKq0RmHKF2yljkLdfUdrau65G7wNj3LkxlB1qM6cXa6tf14HRh6yp1IzaukzbUGNsm4gOOZByzX59jeGVsPJ5138j67D4mlWjeD/K7icZlwZDrUTh0ysoFlAafMrqBZRGHyrVRNFEZe493M5BaJEuUY7sy+kMgc8NBDg25Jabgk5Dyb5r7fhFHLRv8vXmfGcUrZ6zRXNYvaijy2xS1aoi5w4KSRmRVJFw6iM0gb8kZvPVy71hXq9nC/PkbUoZ5WPScHpN2S8c9E2eHQWAQFzE1CB1ACAEAhCAiVMV0B510haNbdu1iHx0QzAGcse/V7RmR3jiurC1sjyvZmFenmV1ueZRL1bHBcktapsQPMalirY8xiixVseaxRYo2OCNRYrc62Sq0Mxy6BUaJUhp0FsxkeYyKynBSVmro1hUcXdOzJdPik8eQdrN5OAIXj4jgeFqu6WV/A9SjxevDfXyfiiW3SI/Kib2tc79V5sv8cf7aniv7PQhx5fui/J/gR+kI4ReLj+qiP+O1OdReu4u+PQ5RfkRZcekPqNYzzP6+a66X+P01782/L8/Q5qnHaj92Pi/srECeplk9dxPUMgvWw/DsPR9yCv1evruPNrY+vV0lLTotBpsS9BI5LneotEiLnDmq6A08KSxHLS4gAXJNgFWTUVdlkm3ZGvwDC9QAb3HNx5n9F4taq6kr8uR6dOnkjY3OFUlrLI0NJSxWQgmtCAVACAEAIDh7UBW1kF0B5bprouWOdPA3IkuljA3HjI0e8d/NehhcT+yXd+DkxFH90e8yURXpHESowoKMfYFBRjzQhRseYxVZUdaxQyDvZKjJucuiVWiyY06BVsWuNmnUWJzHBp0sMxwYFZIZhNkrpEZhNRXSFzktVi1xp4ViSM/P9FOxdal5gmFW9Jw9I/dHLtXkYrEdo8sdvqelQo5Fd7m1wqh3LkOg1VFT2shBZxtQDiAEAIAQAgBAMysugKqtpboDzjSfRQgukpx1uiHHrZ+nhyXoYbF29mfj+Tjr4e/tQ8DLRm2/hlbiCvSPPZJjUFGSGBQUZIjCqVH2NUMgeDFUBqKCxyY1BJyY0sLnBjSxFxt0atYi4y5iskTcZc1WJTGpMlJcjuBcbDM8AEclFXZeKcnZFtheFWILs3eQ7F5WIxTqezHb6nqUMOoavc12GYfuyXIdJqKGktZAW0MdkIH0AIAQAgBACAEAhCAZljugKyrpLoDH4/o0yUlzfQk+cBk72hx7d66KOJlT03RhWw8amuzMbVUMkBtILcnDNp7CvVp1oVF7LPKq0p037SCN6uYNkuNVBJjVWQSGhVB0GqCwFqEnDmoQzgtVijGnhSgR5FZAiyOVrEpnMdM5+7dzKwq4mFPTd9Dro4adTXZdS5w7CrcM+J4ry6tadV+0erSoxpr2TS4fhu7JZGpIxahlDqPZTz04kqGwPELKV12ujkdrfGxPsbsA5ZnJCCti0grAGx5l/wDacZM+x9A4a7ExTbK+rq7S9289Qa283QHpACAVACAEAIAQAgBACAQhANyR3QECppboClrsMDgQQCDvBFwUTa1QaTVmZav0bGZjuw8t7f2XZTxs46S1+pxVcDCWsdPoU8tBJHvaT1tz/ddsMTTnzt8zzqmErQ5X+Xq4kcxH7rWyZy5mtCUypHEeCrlJ7T4DralvX4KMrLKrEX4S3r8FGVk9rE4dUN6/BTlZV1ENOn5BWylXMYfIT+yl2WrEc0nZHDadzuHiueeLpx21+R2UsDVlvp8yXT4XffmuKpi6k9Foj0qWDp09Xq/j+C6o8L3ZLmOsvaLDbWyQF1TUlkILCOOyAeCAEAIAQAgBACAEAIAQAgBAcOYgI8sF0BAnogUBWVOGX4ISVVTg4O8A9oVozlHZ2KTpwn7yTK+XBRwBHitliqq5nNLA0Jftt8mRnYSetaLG1OiMnwylyb8vwcHDD1qf1s+iK/8AF0/9n5fgBhh61V42p8Cy4ZRW7fl+BxuFHks5Ymq+ZvHBUI/t8dSTFhPUsW292dEYqKtFWJ8GE9SgsWdNhduCAtKehAQgnxU9kBJaxAdoAQAgBACAEAIAQAgBACAEAIAQCEIDl0aAZfAgI8lIEBGfQjkhIw7DhyQDZwwckADDByQDjcOHJAPsoByQgkR0gQEhlOEA82NAdgIBUAIAQAgBACAEAIAQAgBACAEAIAQAgBACATVQHJYgEMSATZIA2SAXZIBQxAdaqAVACAEAIAQAgBACAEAIAQH/2Q=="/>
          <p:cNvSpPr>
            <a:spLocks noChangeAspect="1" noChangeArrowheads="1"/>
          </p:cNvSpPr>
          <p:nvPr/>
        </p:nvSpPr>
        <p:spPr bwMode="auto">
          <a:xfrm>
            <a:off x="168275" y="-1790700"/>
            <a:ext cx="3752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Wingdings" panose="05000000000000000000" pitchFamily="2" charset="2"/>
              <a:buNone/>
            </a:pPr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18436" name="Picture 3" descr="C:\Users\redfordkc\Desktop\wind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2743200"/>
            <a:ext cx="23828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Users\redfordkc\Desktop\Apple_gray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673350"/>
            <a:ext cx="23558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84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1905000"/>
            <a:ext cx="7772400" cy="4454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94D7E4"/>
              </a:buClr>
              <a:defRPr/>
            </a:pPr>
            <a:endParaRPr lang="en-US" sz="4000" b="1" kern="0" dirty="0">
              <a:solidFill>
                <a:srgbClr val="FFFF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0" y="457200"/>
            <a:ext cx="100584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500" b="1" kern="0" dirty="0">
                <a:solidFill>
                  <a:srgbClr val="94D7E4"/>
                </a:solidFill>
              </a:rPr>
              <a:t>Minimum Recommended Specifications 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1435100"/>
            <a:ext cx="9067800" cy="45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lvl="1" indent="-457200" defTabSz="6858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Processor: </a:t>
            </a:r>
            <a: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  Dual Core Processor</a:t>
            </a:r>
          </a:p>
          <a:p>
            <a:pPr marL="457200" lvl="1" indent="-457200" defTabSz="6858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Memory:</a:t>
            </a:r>
            <a: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   4GB DDR3 RAM Minimum</a:t>
            </a:r>
          </a:p>
          <a:p>
            <a:pPr marL="457200" lvl="1" indent="-457200" defTabSz="6858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Hard Drive: </a:t>
            </a:r>
            <a: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  250GB Hard Disk Drive or 128 GB   </a:t>
            </a:r>
            <a:b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</a:br>
            <a: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                        Solid State Drive </a:t>
            </a:r>
          </a:p>
          <a:p>
            <a:pPr marL="457200" lvl="1" indent="-457200" defTabSz="6858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Operating System: </a:t>
            </a:r>
            <a: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  Windows 10 or 11, MacOS </a:t>
            </a:r>
            <a:r>
              <a:rPr 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10.15</a:t>
            </a:r>
            <a:br>
              <a:rPr 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</a:br>
            <a:r>
              <a:rPr 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                                          Catalina or later, or the latest stable </a:t>
            </a:r>
            <a: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                                                                                                                                     </a:t>
            </a:r>
            <a:b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</a:br>
            <a:r>
              <a:rPr lang="en-US" altLang="en-US" sz="2600" b="1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                                          release of a </a:t>
            </a:r>
            <a: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rPr>
              <a:t>Linux distribution</a:t>
            </a:r>
          </a:p>
          <a:p>
            <a:pPr marL="457200" lvl="1" indent="-457200" defTabSz="6858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External Storage Device(s): </a:t>
            </a:r>
            <a: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(flash drive or </a:t>
            </a:r>
            <a:b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600" b="1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external hard drive)</a:t>
            </a:r>
          </a:p>
          <a:p>
            <a:pPr marL="0" lvl="1" indent="0" defTabSz="6858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*It is important that students bring all documentation and software that comes with their laptop when they come to campus</a:t>
            </a:r>
          </a:p>
          <a:p>
            <a:pPr fontAlgn="base">
              <a:spcAft>
                <a:spcPct val="0"/>
              </a:spcAft>
              <a:buClr>
                <a:srgbClr val="94D7E4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62546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atin typeface="+mn-lt"/>
              </a:rPr>
              <a:t>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447800"/>
            <a:ext cx="7675350" cy="4351338"/>
          </a:xfrm>
        </p:spPr>
        <p:txBody>
          <a:bodyPr/>
          <a:lstStyle/>
          <a:p>
            <a:pPr marL="457200" lvl="1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Printing is available in the academic computing labs and the Library at the rate of nine cents per page for black and white. </a:t>
            </a:r>
          </a:p>
          <a:p>
            <a:pPr marL="457200" lvl="1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Pay for printing charges via Lancer CA$H.</a:t>
            </a:r>
          </a:p>
          <a:p>
            <a:pPr marL="457200" lvl="1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Students may also bring a printer.</a:t>
            </a:r>
          </a:p>
        </p:txBody>
      </p:sp>
    </p:spTree>
    <p:extLst>
      <p:ext uri="{BB962C8B-B14F-4D97-AF65-F5344CB8AC3E}">
        <p14:creationId xmlns:p14="http://schemas.microsoft.com/office/powerpoint/2010/main" val="44236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066800" y="1492304"/>
            <a:ext cx="7165744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 SECURITY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94D7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2531" name="Group 6"/>
          <p:cNvGrpSpPr>
            <a:grpSpLocks noChangeAspect="1"/>
          </p:cNvGrpSpPr>
          <p:nvPr/>
        </p:nvGrpSpPr>
        <p:grpSpPr bwMode="auto">
          <a:xfrm>
            <a:off x="5638800" y="4800600"/>
            <a:ext cx="2582863" cy="1406311"/>
            <a:chOff x="3886200" y="609600"/>
            <a:chExt cx="4343400" cy="2365248"/>
          </a:xfrm>
        </p:grpSpPr>
        <p:pic>
          <p:nvPicPr>
            <p:cNvPr id="2253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12500" r="51875" b="79688"/>
            <a:stretch>
              <a:fillRect/>
            </a:stretch>
          </p:blipFill>
          <p:spPr bwMode="auto">
            <a:xfrm>
              <a:off x="3886200" y="609600"/>
              <a:ext cx="4343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5" descr="55974_118978544831801_108673919195597_133342_6860443_o(1)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4343400" cy="160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/>
          <p:nvPr/>
        </p:nvSpPr>
        <p:spPr>
          <a:xfrm rot="20190492">
            <a:off x="2484450" y="4441666"/>
            <a:ext cx="1447800" cy="914400"/>
          </a:xfrm>
          <a:prstGeom prst="ellipse">
            <a:avLst/>
          </a:prstGeom>
          <a:solidFill>
            <a:srgbClr val="41AE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604671">
            <a:off x="680182" y="3128578"/>
            <a:ext cx="62472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o"/>
            </a:pPr>
            <a:r>
              <a:rPr lang="en-US" sz="4000" dirty="0">
                <a:latin typeface="KB3CandyStripes" panose="02000603000000000000" pitchFamily="2" charset="0"/>
                <a:ea typeface="KB3CandyStripes" panose="02000603000000000000" pitchFamily="2" charset="0"/>
                <a:sym typeface="Wingdings" panose="05000000000000000000" pitchFamily="2" charset="2"/>
              </a:rPr>
              <a:t>Longwood’s responsibility</a:t>
            </a:r>
          </a:p>
          <a:p>
            <a:pPr marL="285750" indent="-285750">
              <a:buFont typeface="Wingdings" panose="05000000000000000000" pitchFamily="2" charset="2"/>
              <a:buChar char="o"/>
            </a:pPr>
            <a:r>
              <a:rPr lang="en-US" sz="4000" dirty="0">
                <a:latin typeface="KB3CandyStripes" panose="02000603000000000000" pitchFamily="2" charset="0"/>
                <a:ea typeface="KB3CandyStripes" panose="02000603000000000000" pitchFamily="2" charset="0"/>
                <a:sym typeface="Wingdings" panose="05000000000000000000" pitchFamily="2" charset="2"/>
              </a:rPr>
              <a:t>Your responsibility</a:t>
            </a:r>
          </a:p>
          <a:p>
            <a:pPr marL="285750" indent="-285750">
              <a:buFont typeface="Wingdings" panose="05000000000000000000" pitchFamily="2" charset="2"/>
              <a:buChar char="o"/>
            </a:pPr>
            <a:r>
              <a:rPr lang="en-US" sz="4000" dirty="0">
                <a:latin typeface="KB3CandyStripes" panose="02000603000000000000" pitchFamily="2" charset="0"/>
                <a:ea typeface="KB3CandyStripes" panose="02000603000000000000" pitchFamily="2" charset="0"/>
                <a:sym typeface="Wingdings" panose="05000000000000000000" pitchFamily="2" charset="2"/>
              </a:rPr>
              <a:t>Our </a:t>
            </a:r>
            <a:r>
              <a:rPr lang="en-US" sz="4000" dirty="0">
                <a:solidFill>
                  <a:srgbClr val="FFFF00"/>
                </a:solidFill>
                <a:latin typeface="KB3CandyStripes" panose="02000603000000000000" pitchFamily="2" charset="0"/>
                <a:ea typeface="KB3CandyStripes" panose="02000603000000000000" pitchFamily="2" charset="0"/>
                <a:sym typeface="Wingdings" panose="05000000000000000000" pitchFamily="2" charset="2"/>
              </a:rPr>
              <a:t>shared</a:t>
            </a:r>
            <a:r>
              <a:rPr lang="en-US" sz="4000" dirty="0">
                <a:latin typeface="KB3CandyStripes" panose="02000603000000000000" pitchFamily="2" charset="0"/>
                <a:ea typeface="KB3CandyStripes" panose="02000603000000000000" pitchFamily="2" charset="0"/>
                <a:sym typeface="Wingdings" panose="05000000000000000000" pitchFamily="2" charset="2"/>
              </a:rPr>
              <a:t> responsibility</a:t>
            </a:r>
            <a:endParaRPr lang="en-US" sz="4000" dirty="0">
              <a:latin typeface="KB3CandyStripes" panose="02000603000000000000" pitchFamily="2" charset="0"/>
              <a:ea typeface="KB3CandyStripe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74"/>
            <a:ext cx="12410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sym typeface="Wingdings" panose="05000000000000000000" pitchFamily="2" charset="2"/>
              </a:rPr>
              <a:t></a:t>
            </a:r>
            <a:endParaRPr lang="en-US" sz="8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015091">
            <a:off x="863170" y="4588183"/>
            <a:ext cx="990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28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16026" decel="160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 C 0.00434 0.10995 0.02153 0.39745 0.025 0.48472 C 0.025 0.48403 0.01927 0.51134 0.01667 0.51065 C 0.01389 0.50972 -0.01753 0.53472 -0.02257 0.53171 C -0.02778 0.52894 0.00295 0.4838 0.00695 0.49907 C 0.00729 0.51134 0.03802 0.58333 0.03629 0.59583 C 0.03125 0.60995 -0.00451 0.61273 -0.00416 0.61088 C -0.0033 0.6088 0.01927 0.57407 0.02726 0.59005 C 0.03594 0.60579 0.0342 0.7044 0.04705 0.71528 C 0.06111 0.72569 0.15035 0.69676 0.14757 0.69606 C 0.17084 0.6912 0.1599 0.68981 0.18316 0.68542 C 0.21788 0.66319 0.22709 0.55301 0.27587 0.54676 C 0.32136 0.54051 0.3283 0.53009 0.34132 0.54398 C 0.35417 0.55787 0.36528 0.60509 0.35295 0.62986 C 0.34063 0.6544 0.29011 0.68704 0.26684 0.69213 C 0.24323 0.69722 0.21788 0.68032 0.21077 0.66065 C 0.20538 0.64074 0.2632 0.55023 0.26007 0.54977 C 0.25677 0.54884 0.21788 0.63727 0.19375 0.65579 C 0.1665 0.67431 0.15955 0.60764 0.13507 0.61111 C 0.11111 0.61458 0.1033 0.61667 0.09983 0.63773 C 0.0967 0.6588 0.10538 0.67824 0.1217 0.65625 C 0.13108 0.64931 0.11962 0.60718 0.13021 0.58125 C 0.14097 0.55532 0.13403 0.55463 0.14045 0.53935 " pathEditMode="relative" rAng="0" ptsTypes="AAAAAAAAAAAAAAAAAAAAAAA">
                                      <p:cBhvr>
                                        <p:cTn id="17" dur="7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3588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00"/>
                            </p:stCondLst>
                            <p:childTnLst>
                              <p:par>
                                <p:cTn id="2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3" grpId="0"/>
      <p:bldP spid="3" grpId="1"/>
      <p:bldP spid="3" grpId="2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" y="27432"/>
            <a:ext cx="78867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Respect</a:t>
            </a:r>
            <a:r>
              <a:rPr lang="en-US" dirty="0"/>
              <a:t> Security Settings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76600"/>
            <a:ext cx="4578351" cy="3433763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29988" y="1524000"/>
            <a:ext cx="8534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Keep your firewall turned 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Keep your operating system updated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Keep your computer free of malware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Use a strong administrator password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30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56" y="1647662"/>
            <a:ext cx="3340608" cy="38946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7850" y="1600200"/>
            <a:ext cx="39979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Criminals use email, telephone, or text message to </a:t>
            </a:r>
            <a:r>
              <a:rPr lang="en-US" sz="3600" dirty="0">
                <a:solidFill>
                  <a:srgbClr val="FFFF00"/>
                </a:solidFill>
              </a:rPr>
              <a:t>ask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for your identity; specifically SSN, banking info, &amp; password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45470" y="730668"/>
            <a:ext cx="7327037" cy="9144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Smell the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PHISHING</a:t>
            </a:r>
            <a:r>
              <a:rPr lang="en-US" dirty="0">
                <a:latin typeface="+mn-lt"/>
              </a:rPr>
              <a:t> bait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5470" y="5562600"/>
            <a:ext cx="732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**we will disable YOUR </a:t>
            </a:r>
            <a:r>
              <a:rPr lang="en-US" sz="2800" dirty="0" err="1">
                <a:solidFill>
                  <a:srgbClr val="FFFF00"/>
                </a:solidFill>
              </a:rPr>
              <a:t>LiveMail</a:t>
            </a:r>
            <a:r>
              <a:rPr lang="en-US" sz="2800" dirty="0">
                <a:solidFill>
                  <a:srgbClr val="FFFF00"/>
                </a:solidFill>
              </a:rPr>
              <a:t> &amp; </a:t>
            </a:r>
            <a:r>
              <a:rPr lang="en-US" sz="2800" dirty="0" err="1">
                <a:solidFill>
                  <a:srgbClr val="FFFF00"/>
                </a:solidFill>
              </a:rPr>
              <a:t>LancerNet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u="sng" dirty="0">
                <a:solidFill>
                  <a:srgbClr val="FFFF00"/>
                </a:solidFill>
              </a:rPr>
              <a:t>to stop criminal activity</a:t>
            </a:r>
            <a:r>
              <a:rPr lang="en-US" sz="2800" dirty="0">
                <a:solidFill>
                  <a:srgbClr val="FFFF00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8027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YOUR</a:t>
            </a:r>
            <a:r>
              <a:rPr lang="en-US" dirty="0">
                <a:latin typeface="+mn-lt"/>
              </a:rPr>
              <a:t>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077200" cy="5064125"/>
          </a:xfrm>
        </p:spPr>
        <p:txBody>
          <a:bodyPr>
            <a:normAutofit/>
          </a:bodyPr>
          <a:lstStyle/>
          <a:p>
            <a:pPr marL="457200" lvl="1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lvl="1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account is your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Identity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</a:t>
            </a:r>
          </a:p>
          <a:p>
            <a:pPr marL="457200" lvl="1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not share your password with your boyfriend/girlfriend or your best friend! </a:t>
            </a:r>
          </a:p>
          <a:p>
            <a:pPr marL="457200" lvl="1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passwords are for your eyes ONLY!! </a:t>
            </a:r>
          </a:p>
          <a:p>
            <a:pPr marL="457200" lvl="1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request for your password is legit. Not even from your:</a:t>
            </a:r>
          </a:p>
          <a:p>
            <a:pPr marL="1028700" lvl="3" indent="-3429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Advisor</a:t>
            </a:r>
          </a:p>
          <a:p>
            <a:pPr marL="1028700" lvl="3" indent="-3429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Professor</a:t>
            </a:r>
          </a:p>
          <a:p>
            <a:pPr marL="1028700" lvl="3" indent="-3429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Bank</a:t>
            </a:r>
          </a:p>
          <a:p>
            <a:pPr marL="1028700" lvl="3" indent="-3429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Boss</a:t>
            </a:r>
          </a:p>
          <a:p>
            <a:pPr marL="1028700" lvl="3" indent="-3429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IT/Email Administrator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8507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637588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>
                <a:latin typeface="+mn-lt"/>
              </a:rPr>
              <a:t>User Support Services/Help Desk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848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/>
              <a:t>Provides technical support to students in the following areas: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156494" y="2590800"/>
            <a:ext cx="6934200" cy="353943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 – Virus/Malware Removal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Networking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Laptop Support – Software – Viruses/Malware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Account/Password Support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SST Program</a:t>
            </a:r>
          </a:p>
        </p:txBody>
      </p:sp>
    </p:spTree>
    <p:extLst>
      <p:ext uri="{BB962C8B-B14F-4D97-AF65-F5344CB8AC3E}">
        <p14:creationId xmlns:p14="http://schemas.microsoft.com/office/powerpoint/2010/main" val="418397860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7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Report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1752600"/>
          </a:xfrm>
        </p:spPr>
        <p:txBody>
          <a:bodyPr/>
          <a:lstStyle/>
          <a:p>
            <a:pPr marL="457200" lvl="1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Report phishing scams/other suspicious activity </a:t>
            </a:r>
          </a:p>
          <a:p>
            <a:pPr marL="800100" lvl="2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helpdesk@longwood.edu </a:t>
            </a:r>
          </a:p>
          <a:p>
            <a:pPr marL="800100" lvl="2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abuse@longwood.edu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1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4" name="Cloud 3"/>
          <p:cNvSpPr/>
          <p:nvPr/>
        </p:nvSpPr>
        <p:spPr>
          <a:xfrm>
            <a:off x="723900" y="2514283"/>
            <a:ext cx="7696200" cy="3810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 algn="ctr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Policy Violations </a:t>
            </a:r>
          </a:p>
          <a:p>
            <a:pPr lvl="1" indent="-457200" algn="ctr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be referred to the </a:t>
            </a:r>
          </a:p>
          <a:p>
            <a:pPr lvl="1" indent="-457200" algn="ctr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Office of Student Conduct &amp; Integrity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atin typeface="+mn-lt"/>
              </a:rPr>
              <a:t>Contact us for further information</a:t>
            </a:r>
            <a:r>
              <a:rPr lang="en-US" b="1" dirty="0">
                <a:latin typeface="+mn-lt"/>
              </a:rPr>
              <a:t>:</a:t>
            </a:r>
            <a:endParaRPr lang="en-US" dirty="0"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-12700" y="2133600"/>
            <a:ext cx="9144000" cy="53340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600" b="1" dirty="0">
                <a:solidFill>
                  <a:srgbClr val="42DAB2"/>
                </a:solidFill>
              </a:rPr>
              <a:t>Help Desk 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000" b="1" dirty="0">
                <a:solidFill>
                  <a:srgbClr val="FFFF00"/>
                </a:solidFill>
              </a:rPr>
              <a:t> (434) 395-HELP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000" b="1" dirty="0">
                <a:solidFill>
                  <a:srgbClr val="FFFF00"/>
                </a:solidFill>
              </a:rPr>
              <a:t>helpdesk@longwood.edu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b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600" b="1" dirty="0">
              <a:solidFill>
                <a:schemeClr val="tx2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rgbClr val="42DAB2"/>
                </a:solidFill>
              </a:rPr>
              <a:t>Kim Redford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rgbClr val="42DAB2"/>
                </a:solidFill>
              </a:rPr>
              <a:t>Director, User Support Services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000" b="1" dirty="0">
                <a:solidFill>
                  <a:srgbClr val="FFFF00"/>
                </a:solidFill>
              </a:rPr>
              <a:t>redfordkc@longwood.edu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b="1" dirty="0">
              <a:solidFill>
                <a:schemeClr val="tx2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600" b="1" dirty="0">
              <a:solidFill>
                <a:schemeClr val="tx2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600" b="1" dirty="0">
              <a:solidFill>
                <a:schemeClr val="tx2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5489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62484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8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>
              <a:solidFill>
                <a:srgbClr val="42DA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b="1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altLang="en-US" sz="2800" b="1" dirty="0">
                <a:solidFill>
                  <a:schemeClr val="accent1"/>
                </a:solidFill>
              </a:rPr>
            </a:br>
            <a:endParaRPr lang="en-US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3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6"/>
          <p:cNvSpPr txBox="1">
            <a:spLocks noChangeArrowheads="1"/>
          </p:cNvSpPr>
          <p:nvPr/>
        </p:nvSpPr>
        <p:spPr bwMode="auto">
          <a:xfrm>
            <a:off x="1177925" y="762000"/>
            <a:ext cx="6673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>
                <a:solidFill>
                  <a:srgbClr val="94D7E4"/>
                </a:solidFill>
                <a:latin typeface="Corbel" panose="020B0503020204020204"/>
              </a:rPr>
              <a:t> Student Support Program</a:t>
            </a:r>
          </a:p>
        </p:txBody>
      </p:sp>
      <p:pic>
        <p:nvPicPr>
          <p:cNvPr id="7171" name="Picture 5" descr="http://www.ccc4me.com/wp-content/uploads/2012/04/MC900436992-blue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7658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060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1534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Student Support Technician (SST) 	 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idx="1"/>
          </p:nvPr>
        </p:nvSpPr>
        <p:spPr>
          <a:xfrm>
            <a:off x="765175" y="1905000"/>
            <a:ext cx="8382000" cy="5410200"/>
          </a:xfrm>
        </p:spPr>
        <p:txBody>
          <a:bodyPr/>
          <a:lstStyle/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point of contact for student technology issues 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 support desk available at the Help Desk in French Hall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 Support Desk Hours: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Monday – Friday: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 am – 5 pm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Technology Boot Camp</a:t>
            </a:r>
          </a:p>
        </p:txBody>
      </p:sp>
    </p:spTree>
    <p:extLst>
      <p:ext uri="{BB962C8B-B14F-4D97-AF65-F5344CB8AC3E}">
        <p14:creationId xmlns:p14="http://schemas.microsoft.com/office/powerpoint/2010/main" val="20986872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8150" y="228600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latin typeface="+mn-lt"/>
              </a:rPr>
              <a:t>SST Program</a:t>
            </a:r>
            <a:r>
              <a:rPr lang="en-US" b="1" dirty="0">
                <a:latin typeface="+mn-lt"/>
              </a:rPr>
              <a:t>	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2438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Requirements:</a:t>
            </a:r>
          </a:p>
        </p:txBody>
      </p:sp>
      <p:sp>
        <p:nvSpPr>
          <p:cNvPr id="46084" name="Text Box 1028"/>
          <p:cNvSpPr txBox="1">
            <a:spLocks noChangeArrowheads="1"/>
          </p:cNvSpPr>
          <p:nvPr/>
        </p:nvSpPr>
        <p:spPr bwMode="auto">
          <a:xfrm>
            <a:off x="914400" y="2057400"/>
            <a:ext cx="7239000" cy="321934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457200" defTabSz="6858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GPA 2.0 Minimum</a:t>
            </a:r>
          </a:p>
          <a:p>
            <a:pPr lvl="1" indent="-457200" defTabSz="6858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Good standing with the University</a:t>
            </a:r>
          </a:p>
          <a:p>
            <a:pPr lvl="1" indent="-457200" defTabSz="6858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Maintain technical abilities </a:t>
            </a:r>
          </a:p>
          <a:p>
            <a:pPr lvl="1" indent="-457200" defTabSz="6858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4D7E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97E9D5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Friendly and excited about meeting other students!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5322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+mn-lt"/>
              </a:rPr>
              <a:t>Live Mail – Office 365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886700" cy="4419600"/>
          </a:xfrm>
        </p:spPr>
        <p:txBody>
          <a:bodyPr>
            <a:normAutofit fontScale="55000" lnSpcReduction="20000"/>
          </a:bodyPr>
          <a:lstStyle/>
          <a:p>
            <a:pPr marL="457200" lvl="1" indent="-457200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5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assigned an e-mail account</a:t>
            </a:r>
          </a:p>
          <a:p>
            <a:pPr marL="457200" lvl="1" indent="-457200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5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E-mail address format: firstname.lastname@live.longwood.edu </a:t>
            </a:r>
          </a:p>
          <a:p>
            <a:pPr marL="457200" lvl="1" indent="-457200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5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Full service email account from Microsoft</a:t>
            </a:r>
          </a:p>
          <a:p>
            <a:pPr marL="457200" lvl="1" indent="-457200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5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Shared Calendar</a:t>
            </a:r>
          </a:p>
          <a:p>
            <a:pPr marL="457200" lvl="1" indent="-457200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5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Office 365 Download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7013" y="5334000"/>
            <a:ext cx="77914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sz="2800" b="1" dirty="0">
                <a:solidFill>
                  <a:srgbClr val="FFFF00"/>
                </a:solidFill>
              </a:rPr>
              <a:t>www.outlook.com/live.longwood.edu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</a:rPr>
              <a:t>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7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>
                <a:latin typeface="+mn-lt"/>
              </a:rPr>
              <a:t>MyLongwood</a:t>
            </a:r>
            <a:r>
              <a:rPr lang="en-US" sz="4000" b="1" dirty="0">
                <a:latin typeface="+mn-lt"/>
              </a:rPr>
              <a:t> Portal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marL="457200" lvl="1" indent="-457200" eaLnBrk="1" hangingPunct="1">
              <a:spcBef>
                <a:spcPct val="50000"/>
              </a:spcBef>
              <a:buClr>
                <a:srgbClr val="94D7E4"/>
              </a:buClr>
              <a:buSzPct val="75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Add/Drop Classes</a:t>
            </a:r>
          </a:p>
          <a:p>
            <a:pPr marL="457200" lvl="1" indent="-457200" eaLnBrk="1" hangingPunct="1">
              <a:spcBef>
                <a:spcPct val="50000"/>
              </a:spcBef>
              <a:buClr>
                <a:srgbClr val="94D7E4"/>
              </a:buClr>
              <a:buSzPct val="75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 Grades</a:t>
            </a:r>
          </a:p>
          <a:p>
            <a:pPr marL="457200" lvl="1" indent="-457200" eaLnBrk="1" hangingPunct="1">
              <a:spcBef>
                <a:spcPct val="50000"/>
              </a:spcBef>
              <a:buClr>
                <a:srgbClr val="94D7E4"/>
              </a:buClr>
              <a:buSzPct val="75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Degree Audit</a:t>
            </a:r>
          </a:p>
          <a:p>
            <a:pPr marL="457200" lvl="1" indent="-457200" eaLnBrk="1" hangingPunct="1">
              <a:spcBef>
                <a:spcPct val="50000"/>
              </a:spcBef>
              <a:buClr>
                <a:srgbClr val="94D7E4"/>
              </a:buClr>
              <a:buSzPct val="75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 Student Account</a:t>
            </a:r>
          </a:p>
          <a:p>
            <a:pPr marL="457200" lvl="1" indent="-457200" eaLnBrk="1" hangingPunct="1">
              <a:spcBef>
                <a:spcPct val="50000"/>
              </a:spcBef>
              <a:buClr>
                <a:srgbClr val="94D7E4"/>
              </a:buClr>
              <a:buSzPct val="75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Financial Aid </a:t>
            </a:r>
          </a:p>
          <a:p>
            <a:pPr marL="0" lvl="1" indent="0" algn="ctr" eaLnBrk="1" hangingPunct="1">
              <a:spcBef>
                <a:spcPct val="50000"/>
              </a:spcBef>
              <a:buClr>
                <a:srgbClr val="94D7E4"/>
              </a:buClr>
              <a:buSzPct val="75000"/>
              <a:buNone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http://my.longwood.edu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lvl="1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1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LiveMail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yourfirstname.yourlastname@live.longwood.edu</a:t>
            </a:r>
          </a:p>
          <a:p>
            <a:pPr lvl="1"/>
            <a:r>
              <a:rPr lang="en-US" dirty="0"/>
              <a:t>Password NEVER expires – you may change it at anytime if you wish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Lancernet</a:t>
            </a:r>
            <a:r>
              <a:rPr lang="en-US" dirty="0"/>
              <a:t> ID and Password</a:t>
            </a:r>
          </a:p>
          <a:p>
            <a:pPr lvl="1"/>
            <a:r>
              <a:rPr lang="en-US" dirty="0"/>
              <a:t>Access </a:t>
            </a:r>
            <a:r>
              <a:rPr lang="en-US" dirty="0" err="1"/>
              <a:t>myLongwood</a:t>
            </a:r>
            <a:r>
              <a:rPr lang="en-US" dirty="0"/>
              <a:t> portal, Canvas, </a:t>
            </a:r>
            <a:r>
              <a:rPr lang="en-US" dirty="0" err="1"/>
              <a:t>LancerNet</a:t>
            </a:r>
            <a:r>
              <a:rPr lang="en-US" dirty="0"/>
              <a:t> wireless, computers in the labs and Library Information Commons</a:t>
            </a:r>
          </a:p>
          <a:p>
            <a:pPr lvl="1"/>
            <a:r>
              <a:rPr lang="en-US" dirty="0"/>
              <a:t>Expires every 120 days</a:t>
            </a:r>
          </a:p>
          <a:p>
            <a:pPr lvl="1"/>
            <a:r>
              <a:rPr lang="en-US" dirty="0"/>
              <a:t>Must meet complexity standards </a:t>
            </a:r>
          </a:p>
          <a:p>
            <a:pPr lvl="1"/>
            <a:r>
              <a:rPr lang="en-US" dirty="0"/>
              <a:t>Managed via CYPHIR </a:t>
            </a:r>
          </a:p>
        </p:txBody>
      </p:sp>
    </p:spTree>
    <p:extLst>
      <p:ext uri="{BB962C8B-B14F-4D97-AF65-F5344CB8AC3E}">
        <p14:creationId xmlns:p14="http://schemas.microsoft.com/office/powerpoint/2010/main" val="285392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8" y="315913"/>
            <a:ext cx="78867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 CYPHIR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12" y="1447800"/>
            <a:ext cx="7338588" cy="4454525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000" dirty="0"/>
          </a:p>
          <a:p>
            <a:pPr marL="457200" lvl="1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LancerNet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Password Change </a:t>
            </a:r>
          </a:p>
          <a:p>
            <a:pPr marL="800100" lvl="2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Expiration</a:t>
            </a:r>
          </a:p>
          <a:p>
            <a:pPr marL="800100" lvl="2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Lockout</a:t>
            </a:r>
          </a:p>
          <a:p>
            <a:pPr marL="800100" lvl="2" indent="-45720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Forgotten Password</a:t>
            </a:r>
          </a:p>
          <a:p>
            <a:pPr marL="0" lvl="1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1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1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1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1" indent="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   </a:t>
            </a:r>
            <a:r>
              <a:rPr lang="en-US" sz="3900" b="1" dirty="0">
                <a:solidFill>
                  <a:srgbClr val="FFFF00"/>
                </a:solidFill>
              </a:rPr>
              <a:t>http://password.longwood.edu </a:t>
            </a:r>
          </a:p>
        </p:txBody>
      </p:sp>
    </p:spTree>
    <p:extLst>
      <p:ext uri="{BB962C8B-B14F-4D97-AF65-F5344CB8AC3E}">
        <p14:creationId xmlns:p14="http://schemas.microsoft.com/office/powerpoint/2010/main" val="176518579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735</Words>
  <Application>Microsoft Office PowerPoint</Application>
  <PresentationFormat>On-screen Show (4:3)</PresentationFormat>
  <Paragraphs>140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KB3CandyStripes</vt:lpstr>
      <vt:lpstr>Times New Roman</vt:lpstr>
      <vt:lpstr>Wingdings</vt:lpstr>
      <vt:lpstr>Depth</vt:lpstr>
      <vt:lpstr>Orientation Fall 2022</vt:lpstr>
      <vt:lpstr>User Support Services/Help Desk</vt:lpstr>
      <vt:lpstr>PowerPoint Presentation</vt:lpstr>
      <vt:lpstr>Student Support Technician (SST)   </vt:lpstr>
      <vt:lpstr>SST Program </vt:lpstr>
      <vt:lpstr>Live Mail – Office 365</vt:lpstr>
      <vt:lpstr>MyLongwood Portal</vt:lpstr>
      <vt:lpstr>Your Passwords</vt:lpstr>
      <vt:lpstr> CYPHIR </vt:lpstr>
      <vt:lpstr>Internet Access - Shentel Services  Residence Halls and Longwood Managed Apartments  </vt:lpstr>
      <vt:lpstr>Internet Access – LancerNet Wireless Academic Buildings - Commons Areas</vt:lpstr>
      <vt:lpstr>PowerPoint Presentation</vt:lpstr>
      <vt:lpstr>Windows vs. Apple? </vt:lpstr>
      <vt:lpstr>PowerPoint Presentation</vt:lpstr>
      <vt:lpstr>Printing</vt:lpstr>
      <vt:lpstr>PowerPoint Presentation</vt:lpstr>
      <vt:lpstr>Respect Security Settings</vt:lpstr>
      <vt:lpstr>Smell the PHISHING bait</vt:lpstr>
      <vt:lpstr>YOUR Password</vt:lpstr>
      <vt:lpstr>Report it</vt:lpstr>
      <vt:lpstr>Contact us for further information:</vt:lpstr>
      <vt:lpstr>PowerPoint Presentation</vt:lpstr>
    </vt:vector>
  </TitlesOfParts>
  <Company>Longwood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Spring 2017</dc:title>
  <dc:creator>academiccomputing</dc:creator>
  <cp:lastModifiedBy>Redford, Kim</cp:lastModifiedBy>
  <cp:revision>55</cp:revision>
  <dcterms:created xsi:type="dcterms:W3CDTF">2017-01-13T14:13:16Z</dcterms:created>
  <dcterms:modified xsi:type="dcterms:W3CDTF">2022-08-17T11:20:22Z</dcterms:modified>
</cp:coreProperties>
</file>